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68" r:id="rId3"/>
    <p:sldId id="257" r:id="rId4"/>
    <p:sldId id="259" r:id="rId5"/>
    <p:sldId id="258" r:id="rId6"/>
    <p:sldId id="260" r:id="rId7"/>
    <p:sldId id="261" r:id="rId8"/>
    <p:sldId id="270" r:id="rId9"/>
    <p:sldId id="271" r:id="rId10"/>
    <p:sldId id="272" r:id="rId11"/>
    <p:sldId id="273" r:id="rId12"/>
    <p:sldId id="274" r:id="rId13"/>
    <p:sldId id="275" r:id="rId14"/>
    <p:sldId id="277" r:id="rId15"/>
    <p:sldId id="278" r:id="rId16"/>
    <p:sldId id="279" r:id="rId17"/>
    <p:sldId id="281" r:id="rId18"/>
    <p:sldId id="280" r:id="rId19"/>
    <p:sldId id="282" r:id="rId20"/>
    <p:sldId id="283" r:id="rId21"/>
    <p:sldId id="284" r:id="rId22"/>
    <p:sldId id="286" r:id="rId23"/>
    <p:sldId id="285" r:id="rId24"/>
    <p:sldId id="287" r:id="rId25"/>
    <p:sldId id="291" r:id="rId26"/>
    <p:sldId id="289" r:id="rId27"/>
    <p:sldId id="292" r:id="rId28"/>
    <p:sldId id="293" r:id="rId29"/>
    <p:sldId id="298" r:id="rId30"/>
    <p:sldId id="295" r:id="rId31"/>
    <p:sldId id="297" r:id="rId32"/>
    <p:sldId id="300" r:id="rId33"/>
    <p:sldId id="301" r:id="rId34"/>
    <p:sldId id="302" r:id="rId35"/>
    <p:sldId id="304" r:id="rId36"/>
    <p:sldId id="303" r:id="rId37"/>
    <p:sldId id="262" r:id="rId38"/>
    <p:sldId id="305" r:id="rId39"/>
    <p:sldId id="263" r:id="rId40"/>
    <p:sldId id="308" r:id="rId41"/>
    <p:sldId id="265" r:id="rId42"/>
    <p:sldId id="307" r:id="rId43"/>
    <p:sldId id="264" r:id="rId44"/>
    <p:sldId id="306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51"/>
    <p:restoredTop sz="65839"/>
  </p:normalViewPr>
  <p:slideViewPr>
    <p:cSldViewPr snapToGrid="0" snapToObjects="1">
      <p:cViewPr>
        <p:scale>
          <a:sx n="67" d="100"/>
          <a:sy n="67" d="100"/>
        </p:scale>
        <p:origin x="2152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1FF94D-3B91-034E-BC83-352ED37332FF}" type="datetimeFigureOut">
              <a:rPr lang="en-US" smtClean="0"/>
              <a:t>4/28/19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594392-668C-264D-A7AB-D842B27DD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50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Relationship Id="rId3" Type="http://schemas.openxmlformats.org/officeDocument/2006/relationships/hyperlink" Target="https://rinkeby.etherscan.io/token/0x30010ba49019d79869be3518ce3f9f2a6a866bc3?a=0x5a44c2886e25347a042a59ee56c643e26a9c3962" TargetMode="Externa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4392-668C-264D-A7AB-D842B27DDA1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140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4392-668C-264D-A7AB-D842B27DDA1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502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4392-668C-264D-A7AB-D842B27DDA1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395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4392-668C-264D-A7AB-D842B27DDA1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088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4392-668C-264D-A7AB-D842B27DDA1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821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4392-668C-264D-A7AB-D842B27DDA1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5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4392-668C-264D-A7AB-D842B27DDA1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366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4392-668C-264D-A7AB-D842B27DDA1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1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https://rinkeby.etherscan.io/token/0x30010ba49019d79869be3518ce3f9f2a6a866bc3?a=0x5a44c2886e25347a042a59ee56c643e26a9c3962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4392-668C-264D-A7AB-D842B27DDA1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974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4392-668C-264D-A7AB-D842B27DDA1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785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Note: similar to the fact that there’s a limited coin offering period in traditional ICO process, NCT’s ICO can be turned on and off by the manager.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4392-668C-264D-A7AB-D842B27DDA1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60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93411-A0C1-B644-BF95-002B9C1803E8}" type="datetimeFigureOut">
              <a:rPr lang="en-US" smtClean="0"/>
              <a:t>4/28/19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0EC61-0EC7-6A42-AF28-06F10ED16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842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93411-A0C1-B644-BF95-002B9C1803E8}" type="datetimeFigureOut">
              <a:rPr lang="en-US" smtClean="0"/>
              <a:t>4/28/19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0EC61-0EC7-6A42-AF28-06F10ED16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56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93411-A0C1-B644-BF95-002B9C1803E8}" type="datetimeFigureOut">
              <a:rPr lang="en-US" smtClean="0"/>
              <a:t>4/28/19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0EC61-0EC7-6A42-AF28-06F10ED16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84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93411-A0C1-B644-BF95-002B9C1803E8}" type="datetimeFigureOut">
              <a:rPr lang="en-US" smtClean="0"/>
              <a:t>4/28/19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0EC61-0EC7-6A42-AF28-06F10ED16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7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93411-A0C1-B644-BF95-002B9C1803E8}" type="datetimeFigureOut">
              <a:rPr lang="en-US" smtClean="0"/>
              <a:t>4/28/19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0EC61-0EC7-6A42-AF28-06F10ED16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55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93411-A0C1-B644-BF95-002B9C1803E8}" type="datetimeFigureOut">
              <a:rPr lang="en-US" smtClean="0"/>
              <a:t>4/28/19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0EC61-0EC7-6A42-AF28-06F10ED16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26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93411-A0C1-B644-BF95-002B9C1803E8}" type="datetimeFigureOut">
              <a:rPr lang="en-US" smtClean="0"/>
              <a:t>4/28/19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0EC61-0EC7-6A42-AF28-06F10ED16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841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93411-A0C1-B644-BF95-002B9C1803E8}" type="datetimeFigureOut">
              <a:rPr lang="en-US" smtClean="0"/>
              <a:t>4/28/19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0EC61-0EC7-6A42-AF28-06F10ED16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58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93411-A0C1-B644-BF95-002B9C1803E8}" type="datetimeFigureOut">
              <a:rPr lang="en-US" smtClean="0"/>
              <a:t>4/28/19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0EC61-0EC7-6A42-AF28-06F10ED16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16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93411-A0C1-B644-BF95-002B9C1803E8}" type="datetimeFigureOut">
              <a:rPr lang="en-US" smtClean="0"/>
              <a:t>4/28/19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0EC61-0EC7-6A42-AF28-06F10ED16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44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93411-A0C1-B644-BF95-002B9C1803E8}" type="datetimeFigureOut">
              <a:rPr lang="en-US" smtClean="0"/>
              <a:t>4/28/19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0EC61-0EC7-6A42-AF28-06F10ED16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321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A93411-A0C1-B644-BF95-002B9C1803E8}" type="datetimeFigureOut">
              <a:rPr lang="en-US" smtClean="0"/>
              <a:t>4/28/19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0EC61-0EC7-6A42-AF28-06F10ED16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777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hyperlink" Target="https://rinkeby.etherscan.io/token/0x30010ba49019d79869be3518ce3f9f2a6a866bc3?a=0x5a44c2886e25347a042a59ee56c643e26a9c3962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i="1" dirty="0" smtClean="0">
                <a:solidFill>
                  <a:schemeClr val="accent2"/>
                </a:solidFill>
              </a:rPr>
              <a:t>NewsChain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News Co-authoring </a:t>
            </a:r>
            <a:r>
              <a:rPr lang="en-US" dirty="0" smtClean="0"/>
              <a:t>Platform</a:t>
            </a:r>
            <a:br>
              <a:rPr lang="en-US" dirty="0" smtClean="0"/>
            </a:br>
            <a:r>
              <a:rPr lang="en-US" dirty="0" smtClean="0"/>
              <a:t>Powered </a:t>
            </a:r>
            <a:r>
              <a:rPr lang="en-US" dirty="0"/>
              <a:t>by </a:t>
            </a:r>
            <a:r>
              <a:rPr lang="en-US" dirty="0" smtClean="0"/>
              <a:t>Ethereum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PAN Zhiqi 14252023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39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Article Creation and Persistence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dirty="0" smtClean="0"/>
              <a:t>- Ethereum and Swarm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Ethereum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itself </a:t>
            </a:r>
            <a:r>
              <a:rPr lang="en-US" b="1" dirty="0">
                <a:solidFill>
                  <a:schemeClr val="accent2"/>
                </a:solidFill>
              </a:rPr>
              <a:t>focuses on smart contracts while storing massive data in it would be ridiculously expensive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(in terms of gas), while Swarm aims to solve such issue by providing a distributed peer-to-peer network to persistently to store all the data objects. 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In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Swarm, each data object (e.g. JSON data, image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or document)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is </a:t>
            </a:r>
            <a:r>
              <a:rPr lang="en-US" b="1" dirty="0">
                <a:solidFill>
                  <a:schemeClr val="accent2"/>
                </a:solidFill>
              </a:rPr>
              <a:t>referenced by a unique 64-digit </a:t>
            </a:r>
            <a:r>
              <a:rPr lang="en-US" b="1" dirty="0" smtClean="0">
                <a:solidFill>
                  <a:schemeClr val="accent2"/>
                </a:solidFill>
              </a:rPr>
              <a:t>hex hash value (1 to 1 relationship)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and by cryptographical hashing the </a:t>
            </a:r>
            <a:r>
              <a:rPr lang="en-US" b="1" dirty="0">
                <a:solidFill>
                  <a:schemeClr val="accent2"/>
                </a:solidFill>
              </a:rPr>
              <a:t>integrity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of the file content is guaranteed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87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Article Creation and Persistence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dirty="0" smtClean="0"/>
              <a:t>- Ethereum and Swarm</a:t>
            </a:r>
            <a:endParaRPr lang="en-US" dirty="0"/>
          </a:p>
        </p:txBody>
      </p:sp>
      <p:pic>
        <p:nvPicPr>
          <p:cNvPr id="2049" name="Picture 1" descr="age9image40090019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430" y="1292772"/>
            <a:ext cx="3742032" cy="525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32109" y="3121572"/>
            <a:ext cx="37160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2"/>
                </a:solidFill>
              </a:rPr>
              <a:t>Steps of publishing</a:t>
            </a:r>
          </a:p>
          <a:p>
            <a:pPr algn="ctr"/>
            <a:r>
              <a:rPr lang="en-US" sz="3600" dirty="0" smtClean="0">
                <a:solidFill>
                  <a:schemeClr val="accent2"/>
                </a:solidFill>
              </a:rPr>
              <a:t>a new article</a:t>
            </a:r>
            <a:endParaRPr lang="en-US" sz="3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48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1. Article Creation and Persistence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700" dirty="0" smtClean="0"/>
              <a:t>- Why </a:t>
            </a:r>
            <a:r>
              <a:rPr lang="en-US" sz="2700" dirty="0"/>
              <a:t>and how does this way of article creation and persistence prevail the traditional way?</a:t>
            </a:r>
            <a:endParaRPr lang="en-US" dirty="0"/>
          </a:p>
        </p:txBody>
      </p:sp>
      <p:pic>
        <p:nvPicPr>
          <p:cNvPr id="6" name="Picture 5" descr="age10image401848699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69" y="1611861"/>
            <a:ext cx="10600861" cy="435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168853" y="5963939"/>
            <a:ext cx="55776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</a:rPr>
              <a:t>Transparency, decentralization, traceability</a:t>
            </a:r>
          </a:p>
          <a:p>
            <a:pPr algn="ctr"/>
            <a:r>
              <a:rPr lang="en-US" sz="2400" dirty="0" smtClean="0">
                <a:solidFill>
                  <a:schemeClr val="accent2"/>
                </a:solidFill>
              </a:rPr>
              <a:t>untamperrability and consistency</a:t>
            </a:r>
            <a:endParaRPr 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22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Article Creation and Persistence</a:t>
            </a:r>
            <a:br>
              <a:rPr lang="en-US" dirty="0" smtClean="0"/>
            </a:br>
            <a:r>
              <a:rPr lang="en-US" sz="3600" dirty="0" smtClean="0"/>
              <a:t>- Interaction via MetaMask</a:t>
            </a:r>
            <a:endParaRPr lang="en-US" dirty="0"/>
          </a:p>
        </p:txBody>
      </p:sp>
      <p:pic>
        <p:nvPicPr>
          <p:cNvPr id="4097" name="Picture 1" descr="age12image400916216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648" y="1702654"/>
            <a:ext cx="6438705" cy="478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48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Article Creation and Persistence</a:t>
            </a:r>
            <a:br>
              <a:rPr lang="en-US" dirty="0" smtClean="0"/>
            </a:br>
            <a:r>
              <a:rPr lang="en-US" sz="3600" dirty="0" smtClean="0"/>
              <a:t>- Interaction via MetaMask</a:t>
            </a:r>
            <a:endParaRPr lang="en-US" dirty="0"/>
          </a:p>
        </p:txBody>
      </p:sp>
      <p:pic>
        <p:nvPicPr>
          <p:cNvPr id="5122" name="Picture 2" descr="age13image400383667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048" y="1718420"/>
            <a:ext cx="5141903" cy="478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07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Article Modification and History Tracking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data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on Ethereum network is not changeable, while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this does not mean that our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published articles cannot be modified </a:t>
            </a:r>
            <a:r>
              <a:rPr lang="en-US" b="1" dirty="0">
                <a:solidFill>
                  <a:schemeClr val="accent2"/>
                </a:solidFill>
              </a:rPr>
              <a:t>in application </a:t>
            </a:r>
            <a:r>
              <a:rPr lang="en-US" b="1" dirty="0" smtClean="0">
                <a:solidFill>
                  <a:schemeClr val="accent2"/>
                </a:solidFill>
              </a:rPr>
              <a:t>level</a:t>
            </a:r>
            <a:endParaRPr lang="en-US" b="1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keep track of </a:t>
            </a:r>
            <a:r>
              <a:rPr lang="en-US" b="1" dirty="0">
                <a:solidFill>
                  <a:schemeClr val="accent2"/>
                </a:solidFill>
              </a:rPr>
              <a:t>article versions </a:t>
            </a:r>
            <a:r>
              <a:rPr lang="en-US" b="1" dirty="0" smtClean="0">
                <a:solidFill>
                  <a:schemeClr val="accent2"/>
                </a:solidFill>
              </a:rPr>
              <a:t>(a hash value pointer)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in </a:t>
            </a:r>
            <a:r>
              <a:rPr lang="en-US" b="1" i="1" dirty="0" smtClean="0">
                <a:solidFill>
                  <a:schemeClr val="accent2"/>
                </a:solidFill>
              </a:rPr>
              <a:t>Article</a:t>
            </a:r>
            <a:r>
              <a:rPr lang="en-US" b="1" dirty="0" smtClean="0">
                <a:solidFill>
                  <a:schemeClr val="accent2"/>
                </a:solidFill>
              </a:rPr>
              <a:t> contract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, and </a:t>
            </a:r>
            <a:r>
              <a:rPr lang="en-US" b="1" dirty="0" smtClean="0">
                <a:solidFill>
                  <a:schemeClr val="accent2"/>
                </a:solidFill>
              </a:rPr>
              <a:t>use Swarm </a:t>
            </a:r>
            <a:r>
              <a:rPr lang="en-US" b="1" dirty="0">
                <a:solidFill>
                  <a:schemeClr val="accent2"/>
                </a:solidFill>
              </a:rPr>
              <a:t>to </a:t>
            </a:r>
            <a:r>
              <a:rPr lang="en-US" b="1" dirty="0" smtClean="0">
                <a:solidFill>
                  <a:schemeClr val="accent2"/>
                </a:solidFill>
              </a:rPr>
              <a:t>persistently store </a:t>
            </a:r>
            <a:r>
              <a:rPr lang="en-US" b="1" dirty="0">
                <a:solidFill>
                  <a:schemeClr val="accent2"/>
                </a:solidFill>
              </a:rPr>
              <a:t>multiple versions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of article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content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if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we want to modify the article content, we only have to </a:t>
            </a:r>
            <a:r>
              <a:rPr lang="en-US" b="1" dirty="0">
                <a:solidFill>
                  <a:schemeClr val="accent2"/>
                </a:solidFill>
              </a:rPr>
              <a:t>alter such pointer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and keep the historical hashes stored in the contract. 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Transparent transaction for modification in articles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54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Article Modification and History Tracking</a:t>
            </a:r>
            <a:br>
              <a:rPr lang="en-US" dirty="0" smtClean="0"/>
            </a:br>
            <a:r>
              <a:rPr lang="en-US" sz="3600" dirty="0" smtClean="0"/>
              <a:t>- Authentication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Only the article creator (the one uses Article Factory contract to create the article) can perform modification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Even though it’s the creator, his/her changes </a:t>
            </a:r>
            <a:r>
              <a:rPr lang="en-US" b="1" dirty="0" smtClean="0">
                <a:solidFill>
                  <a:schemeClr val="accent2"/>
                </a:solidFill>
              </a:rPr>
              <a:t>are recorded in the </a:t>
            </a:r>
            <a:r>
              <a:rPr lang="en-US" b="1" i="1" dirty="0" smtClean="0">
                <a:solidFill>
                  <a:schemeClr val="accent2"/>
                </a:solidFill>
              </a:rPr>
              <a:t>Article</a:t>
            </a:r>
            <a:r>
              <a:rPr lang="en-US" b="1" dirty="0" smtClean="0">
                <a:solidFill>
                  <a:schemeClr val="accent2"/>
                </a:solidFill>
              </a:rPr>
              <a:t> contract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We prevent articles from being maliciously tampered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68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Article Modification and History Tracking</a:t>
            </a:r>
            <a:br>
              <a:rPr lang="en-US" dirty="0" smtClean="0"/>
            </a:br>
            <a:r>
              <a:rPr lang="en-US" sz="3600" dirty="0" smtClean="0"/>
              <a:t>- Interfaces of Modifying an Article</a:t>
            </a:r>
            <a:endParaRPr lang="en-US" dirty="0"/>
          </a:p>
        </p:txBody>
      </p:sp>
      <p:pic>
        <p:nvPicPr>
          <p:cNvPr id="9219" name="Picture 3" descr="age15image3992564416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004" y="1764509"/>
            <a:ext cx="4032389" cy="478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age17image40049776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855" y="4522889"/>
            <a:ext cx="4551322" cy="19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age17image400516732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036" y="1764509"/>
            <a:ext cx="3860959" cy="252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00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Article Citation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Bi-directional tracking of citation relationship is implemented</a:t>
            </a:r>
          </a:p>
          <a:p>
            <a:pPr lvl="1"/>
            <a:r>
              <a:rPr lang="en-US" dirty="0" smtClean="0"/>
              <a:t>Can be considered as a bi-directional linked-list</a:t>
            </a:r>
          </a:p>
          <a:p>
            <a:r>
              <a:rPr lang="en-US" dirty="0" smtClean="0"/>
              <a:t>Pick an article you want to cite before publishing a new article</a:t>
            </a:r>
            <a:endParaRPr lang="en-US" dirty="0"/>
          </a:p>
        </p:txBody>
      </p:sp>
      <p:pic>
        <p:nvPicPr>
          <p:cNvPr id="8194" name="Picture 2" descr="age19image394731604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19"/>
          <a:stretch/>
        </p:blipFill>
        <p:spPr bwMode="auto">
          <a:xfrm>
            <a:off x="838200" y="3139621"/>
            <a:ext cx="3103179" cy="303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age19image40082062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777" y="3291454"/>
            <a:ext cx="440055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age20image394966430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152" y="4371975"/>
            <a:ext cx="449580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3878316" y="4392667"/>
            <a:ext cx="1245476" cy="551794"/>
          </a:xfrm>
          <a:prstGeom prst="rightArrow">
            <a:avLst>
              <a:gd name="adj1" fmla="val 50000"/>
              <a:gd name="adj2" fmla="val 92857"/>
            </a:avLst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09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Article Rewarding by Ether</a:t>
            </a:r>
            <a:endParaRPr lang="en-US" dirty="0"/>
          </a:p>
        </p:txBody>
      </p:sp>
      <p:pic>
        <p:nvPicPr>
          <p:cNvPr id="10241" name="Picture 1" descr="age21image400195377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1" y="1737986"/>
            <a:ext cx="8686797" cy="473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23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 smtClean="0">
                <a:solidFill>
                  <a:schemeClr val="accent2"/>
                </a:solidFill>
              </a:rPr>
              <a:t>Introduction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Background of Ethereum and journalism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Objective</a:t>
            </a:r>
          </a:p>
          <a:p>
            <a:r>
              <a:rPr lang="en-US" i="1" dirty="0" smtClean="0">
                <a:solidFill>
                  <a:schemeClr val="accent2"/>
                </a:solidFill>
              </a:rPr>
              <a:t>Technology Stack Overview</a:t>
            </a:r>
          </a:p>
          <a:p>
            <a:r>
              <a:rPr lang="en-US" i="1" dirty="0" smtClean="0">
                <a:solidFill>
                  <a:schemeClr val="accent2"/>
                </a:solidFill>
              </a:rPr>
              <a:t>Platform Core Features and Implementations</a:t>
            </a:r>
          </a:p>
          <a:p>
            <a:r>
              <a:rPr lang="en-US" i="1" dirty="0" smtClean="0">
                <a:solidFill>
                  <a:schemeClr val="accent2"/>
                </a:solidFill>
              </a:rPr>
              <a:t>System Internals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Contract design and interaction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Exploring the source code</a:t>
            </a:r>
          </a:p>
          <a:p>
            <a:r>
              <a:rPr lang="en-US" i="1" dirty="0" smtClean="0">
                <a:solidFill>
                  <a:schemeClr val="accent2"/>
                </a:solidFill>
              </a:rPr>
              <a:t>Live Demo</a:t>
            </a:r>
          </a:p>
          <a:p>
            <a:r>
              <a:rPr lang="en-US" i="1" dirty="0" smtClean="0">
                <a:solidFill>
                  <a:schemeClr val="accent2"/>
                </a:solidFill>
              </a:rPr>
              <a:t>Reflection and Discussion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0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4. Article Rewarding by Ether</a:t>
            </a:r>
            <a:br>
              <a:rPr lang="en-US" dirty="0" smtClean="0"/>
            </a:br>
            <a:r>
              <a:rPr lang="en-US" sz="3100" dirty="0" smtClean="0"/>
              <a:t>- </a:t>
            </a:r>
            <a:r>
              <a:rPr lang="en-US" sz="3100" b="1" dirty="0">
                <a:solidFill>
                  <a:schemeClr val="accent2"/>
                </a:solidFill>
              </a:rPr>
              <a:t>Internal contract transaction</a:t>
            </a:r>
            <a:r>
              <a:rPr lang="en-US" sz="3100" dirty="0"/>
              <a:t> </a:t>
            </a:r>
            <a:r>
              <a:rPr lang="en-US" sz="3100" dirty="0" smtClean="0"/>
              <a:t>sending ether </a:t>
            </a:r>
            <a:r>
              <a:rPr lang="en-US" sz="3100" dirty="0"/>
              <a:t>to the reward </a:t>
            </a:r>
            <a:r>
              <a:rPr lang="en-US" sz="3100" dirty="0" smtClean="0"/>
              <a:t>recipient</a:t>
            </a:r>
            <a:endParaRPr lang="en-US" dirty="0"/>
          </a:p>
        </p:txBody>
      </p:sp>
      <p:pic>
        <p:nvPicPr>
          <p:cNvPr id="11265" name="Picture 1" descr="age22image398816828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56" y="1769518"/>
            <a:ext cx="7897088" cy="457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age22image40181830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25" y="2423141"/>
            <a:ext cx="10400975" cy="2445835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03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5. </a:t>
            </a:r>
            <a:r>
              <a:rPr lang="en-US" dirty="0"/>
              <a:t>NewsChain Token </a:t>
            </a:r>
            <a:r>
              <a:rPr lang="en-US" dirty="0" smtClean="0"/>
              <a:t>&amp; Article </a:t>
            </a:r>
            <a:r>
              <a:rPr lang="en-US" dirty="0"/>
              <a:t>Rewarding by ERC20 </a:t>
            </a:r>
            <a:r>
              <a:rPr lang="en-US" dirty="0" smtClean="0"/>
              <a:t>Tokens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4995041" cy="435133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NewsChain Token implements ERC20 interface</a:t>
            </a:r>
          </a:p>
          <a:p>
            <a:pPr>
              <a:lnSpc>
                <a:spcPct val="120000"/>
              </a:lnSpc>
              <a:spcBef>
                <a:spcPts val="2400"/>
              </a:spcBef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it totally </a:t>
            </a:r>
            <a:r>
              <a:rPr lang="en-US" b="1" dirty="0" smtClean="0">
                <a:solidFill>
                  <a:schemeClr val="accent2"/>
                </a:solidFill>
              </a:rPr>
              <a:t>complies to the specification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, in terms of basic features for </a:t>
            </a:r>
            <a:r>
              <a:rPr lang="en-US" b="1" dirty="0" smtClean="0">
                <a:solidFill>
                  <a:schemeClr val="accent2"/>
                </a:solidFill>
              </a:rPr>
              <a:t>transaction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and advanced features for trading and </a:t>
            </a:r>
            <a:r>
              <a:rPr lang="en-US" b="1" dirty="0" smtClean="0">
                <a:solidFill>
                  <a:schemeClr val="accent2"/>
                </a:solidFill>
              </a:rPr>
              <a:t>ICO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9" t="6414" r="6667" b="9105"/>
          <a:stretch/>
        </p:blipFill>
        <p:spPr>
          <a:xfrm>
            <a:off x="5673221" y="1763713"/>
            <a:ext cx="6295171" cy="435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9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5. </a:t>
            </a:r>
            <a:r>
              <a:rPr lang="en-US" dirty="0"/>
              <a:t>NewsChain Token </a:t>
            </a:r>
            <a:r>
              <a:rPr lang="en-US" dirty="0" smtClean="0"/>
              <a:t>&amp; Article </a:t>
            </a:r>
            <a:r>
              <a:rPr lang="en-US" dirty="0"/>
              <a:t>Rewarding by ERC20 </a:t>
            </a:r>
            <a:r>
              <a:rPr lang="en-US" dirty="0" smtClean="0"/>
              <a:t>Tokens</a:t>
            </a:r>
            <a:endParaRPr lang="en-US" dirty="0"/>
          </a:p>
        </p:txBody>
      </p:sp>
      <p:pic>
        <p:nvPicPr>
          <p:cNvPr id="12290" name="Picture 2" descr="age23image400727990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95" y="1933447"/>
            <a:ext cx="9382010" cy="413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7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5. </a:t>
            </a:r>
            <a:r>
              <a:rPr lang="en-US" sz="3600" dirty="0"/>
              <a:t>NewsChain Token </a:t>
            </a:r>
            <a:r>
              <a:rPr lang="en-US" sz="3600" dirty="0" smtClean="0"/>
              <a:t>&amp; Article </a:t>
            </a:r>
            <a:r>
              <a:rPr lang="en-US" sz="3600" dirty="0"/>
              <a:t>Rewarding by ERC20 </a:t>
            </a:r>
            <a:r>
              <a:rPr lang="en-US" sz="3600" dirty="0" smtClean="0"/>
              <a:t>Tokens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100" dirty="0" smtClean="0"/>
              <a:t>- Approval Before Rewarding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24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However, rewarding is not always this simple by design, as stated in the </a:t>
            </a:r>
            <a:r>
              <a:rPr lang="en-US" b="1" i="1" dirty="0">
                <a:solidFill>
                  <a:schemeClr val="accent2"/>
                </a:solidFill>
              </a:rPr>
              <a:t>ERC20 standard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b="1" dirty="0">
                <a:solidFill>
                  <a:schemeClr val="accent2"/>
                </a:solidFill>
              </a:rPr>
              <a:t>tokens can only be sent to the recipient with an amount under the </a:t>
            </a:r>
            <a:r>
              <a:rPr lang="en-US" b="1" dirty="0" smtClean="0">
                <a:solidFill>
                  <a:schemeClr val="accent2"/>
                </a:solidFill>
              </a:rPr>
              <a:t>pre-approved </a:t>
            </a:r>
            <a:r>
              <a:rPr lang="en-US" b="1" dirty="0">
                <a:solidFill>
                  <a:schemeClr val="accent2"/>
                </a:solidFill>
              </a:rPr>
              <a:t>amount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</a:t>
            </a:r>
          </a:p>
          <a:p>
            <a:pPr>
              <a:lnSpc>
                <a:spcPct val="150000"/>
              </a:lnSpc>
              <a:spcBef>
                <a:spcPts val="24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This specification is necessary for token trading and exchanging for goods in the market, and </a:t>
            </a:r>
            <a:r>
              <a:rPr lang="en-US" b="1" i="1" dirty="0" smtClean="0">
                <a:solidFill>
                  <a:schemeClr val="accent2"/>
                </a:solidFill>
              </a:rPr>
              <a:t>NewsChain Token</a:t>
            </a:r>
            <a:r>
              <a:rPr lang="en-US" b="1" dirty="0" smtClean="0">
                <a:solidFill>
                  <a:schemeClr val="accent2"/>
                </a:solidFill>
              </a:rPr>
              <a:t> contract implements </a:t>
            </a:r>
            <a:r>
              <a:rPr lang="en-US" b="1" dirty="0">
                <a:solidFill>
                  <a:schemeClr val="accent2"/>
                </a:solidFill>
              </a:rPr>
              <a:t>accordingly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</a:t>
            </a:r>
          </a:p>
          <a:p>
            <a:pPr>
              <a:lnSpc>
                <a:spcPct val="150000"/>
              </a:lnSpc>
              <a:spcBef>
                <a:spcPts val="2400"/>
              </a:spcBef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57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5. </a:t>
            </a:r>
            <a:r>
              <a:rPr lang="en-US" sz="3600" dirty="0"/>
              <a:t>NewsChain Token </a:t>
            </a:r>
            <a:r>
              <a:rPr lang="en-US" sz="3600" dirty="0" smtClean="0"/>
              <a:t>&amp; Article </a:t>
            </a:r>
            <a:r>
              <a:rPr lang="en-US" sz="3600" dirty="0"/>
              <a:t>Rewarding by ERC20 </a:t>
            </a:r>
            <a:r>
              <a:rPr lang="en-US" sz="3600" dirty="0" smtClean="0"/>
              <a:t>Tokens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100" dirty="0" smtClean="0"/>
              <a:t>- Approval Before Rewarding</a:t>
            </a:r>
            <a:endParaRPr lang="en-US" dirty="0"/>
          </a:p>
        </p:txBody>
      </p:sp>
      <p:pic>
        <p:nvPicPr>
          <p:cNvPr id="5" name="Picture 2" descr="age25image400534934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42" y="1690688"/>
            <a:ext cx="8712116" cy="429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903076" y="6321972"/>
            <a:ext cx="698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*MetaMask recognizes this token because it complies to ERC20 standard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5362" name="Picture 2" descr="age25image40050313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076" y="1917499"/>
            <a:ext cx="6329483" cy="3838524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18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5. </a:t>
            </a:r>
            <a:r>
              <a:rPr lang="en-US" sz="3600" dirty="0"/>
              <a:t>NewsChain Token </a:t>
            </a:r>
            <a:r>
              <a:rPr lang="en-US" sz="3600" dirty="0" smtClean="0"/>
              <a:t>&amp; Article </a:t>
            </a:r>
            <a:r>
              <a:rPr lang="en-US" sz="3600" dirty="0"/>
              <a:t>Rewarding by ERC20 </a:t>
            </a:r>
            <a:r>
              <a:rPr lang="en-US" sz="3600" dirty="0" smtClean="0"/>
              <a:t>Tokens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100" dirty="0" smtClean="0"/>
              <a:t>- Send Rewarding Token after Approval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03076" y="6321972"/>
            <a:ext cx="698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*MetaMask recognizes this token because it complies to ERC20 standard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7411" name="Picture 3" descr="age26image39928184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096" y="1885925"/>
            <a:ext cx="4030266" cy="365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age26image39922010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600" y="1690688"/>
            <a:ext cx="2314962" cy="404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ight Arrow 8"/>
          <p:cNvSpPr/>
          <p:nvPr/>
        </p:nvSpPr>
        <p:spPr>
          <a:xfrm>
            <a:off x="5925743" y="3436896"/>
            <a:ext cx="1245476" cy="551794"/>
          </a:xfrm>
          <a:prstGeom prst="rightArrow">
            <a:avLst>
              <a:gd name="adj1" fmla="val 50000"/>
              <a:gd name="adj2" fmla="val 92857"/>
            </a:avLst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85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5. </a:t>
            </a:r>
            <a:r>
              <a:rPr lang="en-US" sz="3600" dirty="0"/>
              <a:t>NewsChain Token </a:t>
            </a:r>
            <a:r>
              <a:rPr lang="en-US" sz="3600" dirty="0" smtClean="0"/>
              <a:t>&amp; Article </a:t>
            </a:r>
            <a:r>
              <a:rPr lang="en-US" sz="3600" dirty="0"/>
              <a:t>Rewarding by ERC20 </a:t>
            </a:r>
            <a:r>
              <a:rPr lang="en-US" sz="3600" dirty="0" smtClean="0"/>
              <a:t>Tokens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100" dirty="0" smtClean="0"/>
              <a:t>- Trackable in the Public (transparency)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0310" y="1639590"/>
            <a:ext cx="9911381" cy="47864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28800" y="6550223"/>
            <a:ext cx="10497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https://</a:t>
            </a:r>
            <a:r>
              <a:rPr lang="en-US" sz="1400" dirty="0" smtClean="0">
                <a:hlinkClick r:id="rId4"/>
              </a:rPr>
              <a:t>rinkeby.etherscan.io/token/0x30010ba49019d79869be3518ce3f9f2a6a866bc3?a=0x5a44c2886e25347a042a59ee56c643e26a9c3962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980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5. </a:t>
            </a:r>
            <a:r>
              <a:rPr lang="en-US" sz="3600" dirty="0"/>
              <a:t>NewsChain Token </a:t>
            </a:r>
            <a:r>
              <a:rPr lang="en-US" sz="3600" dirty="0" smtClean="0"/>
              <a:t>&amp; Article </a:t>
            </a:r>
            <a:r>
              <a:rPr lang="en-US" sz="3600" dirty="0"/>
              <a:t>Rewarding by ERC20 </a:t>
            </a:r>
            <a:r>
              <a:rPr lang="en-US" sz="3600" dirty="0" smtClean="0"/>
              <a:t>Tokens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100" dirty="0" smtClean="0"/>
              <a:t>- Account Management and Checking Balance</a:t>
            </a:r>
            <a:endParaRPr lang="en-US" dirty="0"/>
          </a:p>
        </p:txBody>
      </p:sp>
      <p:pic>
        <p:nvPicPr>
          <p:cNvPr id="18434" name="Picture 2" descr="age27image399294265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38" y="1752600"/>
            <a:ext cx="7222124" cy="445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72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955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6. </a:t>
            </a:r>
            <a:r>
              <a:rPr lang="en-US" dirty="0"/>
              <a:t>Citation Auto Reward as </a:t>
            </a:r>
            <a:r>
              <a:rPr lang="en-US" dirty="0" smtClean="0"/>
              <a:t>ICO</a:t>
            </a:r>
            <a:br>
              <a:rPr lang="en-US" dirty="0" smtClean="0"/>
            </a:br>
            <a:r>
              <a:rPr lang="en-US" sz="3200" dirty="0" smtClean="0"/>
              <a:t>- Intro to ICO and its Standard </a:t>
            </a:r>
            <a:r>
              <a:rPr lang="en-US" sz="3200" dirty="0"/>
              <a:t>P</a:t>
            </a:r>
            <a:r>
              <a:rPr lang="en-US" sz="3200" dirty="0" smtClean="0"/>
              <a:t>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34204"/>
            <a:ext cx="10515600" cy="4903075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  <a:spcBef>
                <a:spcPts val="1600"/>
              </a:spcBef>
              <a:buFont typeface="Arial" charset="0"/>
              <a:buChar char="•"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For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all the ERC20 tokens, they have to deal with Initial Coin Offering (ICO) procedure for one or multiple times, and this holds true 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too for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our NewsChain Token (a.k.a. NCT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).</a:t>
            </a:r>
          </a:p>
          <a:p>
            <a:pPr>
              <a:lnSpc>
                <a:spcPct val="130000"/>
              </a:lnSpc>
              <a:spcBef>
                <a:spcPts val="1600"/>
              </a:spcBef>
              <a:buFont typeface="Arial" charset="0"/>
              <a:buChar char="•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N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ormally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ICO are done by selling some number of tokens at a soft cap at some price of ether, our platform </a:t>
            </a:r>
            <a:r>
              <a:rPr lang="en-US" sz="2400" b="1" dirty="0">
                <a:solidFill>
                  <a:schemeClr val="accent2"/>
                </a:solidFill>
              </a:rPr>
              <a:t>invents a new mechanism, citation auto reward, to offers our initial coins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(tokens). </a:t>
            </a:r>
          </a:p>
          <a:p>
            <a:pPr>
              <a:lnSpc>
                <a:spcPct val="130000"/>
              </a:lnSpc>
              <a:spcBef>
                <a:spcPts val="1600"/>
              </a:spcBef>
              <a:buFont typeface="Arial" charset="0"/>
              <a:buChar char="•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Traditional ICO is transparently controlled by the related token ICO contract, while the mechanism 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of NewsChain gives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the power 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to the </a:t>
            </a:r>
            <a:r>
              <a:rPr lang="en-US" sz="2400" b="1" dirty="0">
                <a:solidFill>
                  <a:schemeClr val="accent2"/>
                </a:solidFill>
              </a:rPr>
              <a:t>system manager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(i.e. the creator of the </a:t>
            </a:r>
            <a:r>
              <a:rPr lang="en-US" sz="2400" i="1" dirty="0">
                <a:solidFill>
                  <a:schemeClr val="bg2">
                    <a:lumMod val="50000"/>
                  </a:schemeClr>
                </a:solidFill>
              </a:rPr>
              <a:t>Article Factory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contract) to </a:t>
            </a:r>
            <a:r>
              <a:rPr lang="en-US" sz="2400" b="1" dirty="0">
                <a:solidFill>
                  <a:schemeClr val="accent2"/>
                </a:solidFill>
              </a:rPr>
              <a:t>control the process of ICO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18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6. </a:t>
            </a:r>
            <a:r>
              <a:rPr lang="en-US" dirty="0"/>
              <a:t>Citation Auto Reward as </a:t>
            </a:r>
            <a:r>
              <a:rPr lang="en-US" dirty="0" smtClean="0"/>
              <a:t>ICO</a:t>
            </a:r>
            <a:br>
              <a:rPr lang="en-US" dirty="0" smtClean="0"/>
            </a:br>
            <a:r>
              <a:rPr lang="en-US" sz="3600" dirty="0" smtClean="0"/>
              <a:t>- </a:t>
            </a:r>
            <a:r>
              <a:rPr lang="en-US" sz="3200" dirty="0" smtClean="0"/>
              <a:t>Invention of Citation Auto Reward as ICO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Citation auto reward is </a:t>
            </a:r>
            <a:r>
              <a:rPr lang="en-US" b="1" dirty="0">
                <a:solidFill>
                  <a:schemeClr val="accent2"/>
                </a:solidFill>
              </a:rPr>
              <a:t>a smart contract behavior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that when </a:t>
            </a:r>
            <a:r>
              <a:rPr lang="en-US" b="1" dirty="0">
                <a:solidFill>
                  <a:schemeClr val="accent2"/>
                </a:solidFill>
              </a:rPr>
              <a:t>an article is first time cited by a number of other articles, it receives an amount of NCT automatically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issued by the 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NcToken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contract as reward.</a:t>
            </a:r>
          </a:p>
        </p:txBody>
      </p:sp>
    </p:spTree>
    <p:extLst>
      <p:ext uri="{BB962C8B-B14F-4D97-AF65-F5344CB8AC3E}">
        <p14:creationId xmlns:p14="http://schemas.microsoft.com/office/powerpoint/2010/main" val="87808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Blockchain is a new blooming technology in recent years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effectLst/>
              </a:rPr>
              <a:t> </a:t>
            </a:r>
          </a:p>
          <a:p>
            <a:pPr>
              <a:lnSpc>
                <a:spcPct val="120000"/>
              </a:lnSpc>
              <a:spcBef>
                <a:spcPts val="16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To ensure </a:t>
            </a:r>
            <a:r>
              <a:rPr lang="en-US" b="1" dirty="0">
                <a:solidFill>
                  <a:schemeClr val="accent2"/>
                </a:solidFill>
              </a:rPr>
              <a:t>data integrity and </a:t>
            </a:r>
            <a:r>
              <a:rPr lang="en-US" b="1" dirty="0" smtClean="0">
                <a:solidFill>
                  <a:schemeClr val="accent2"/>
                </a:solidFill>
              </a:rPr>
              <a:t>transparency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, each block is chained to the previous one via a </a:t>
            </a:r>
            <a:r>
              <a:rPr lang="en-US" b="1" dirty="0" smtClean="0">
                <a:solidFill>
                  <a:schemeClr val="accent2"/>
                </a:solidFill>
              </a:rPr>
              <a:t>cryptographic </a:t>
            </a:r>
            <a:r>
              <a:rPr lang="en-US" b="1" dirty="0">
                <a:solidFill>
                  <a:schemeClr val="accent2"/>
                </a:solidFill>
              </a:rPr>
              <a:t>hash</a:t>
            </a:r>
            <a:r>
              <a:rPr lang="en-US" dirty="0"/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and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 consensus algorithm is run in the distributed network.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effectLst/>
              </a:rPr>
              <a:t> </a:t>
            </a:r>
          </a:p>
          <a:p>
            <a:pPr>
              <a:lnSpc>
                <a:spcPct val="120000"/>
              </a:lnSpc>
              <a:spcBef>
                <a:spcPts val="1600"/>
              </a:spcBef>
            </a:pPr>
            <a:r>
              <a:rPr lang="en-US" b="1" dirty="0" smtClean="0">
                <a:solidFill>
                  <a:schemeClr val="accent2"/>
                </a:solidFill>
              </a:rPr>
              <a:t>Consensus algorithms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(e.g. Proof of Work)</a:t>
            </a:r>
          </a:p>
          <a:p>
            <a:pPr>
              <a:lnSpc>
                <a:spcPct val="120000"/>
              </a:lnSpc>
              <a:spcBef>
                <a:spcPts val="16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Ethereum, an open </a:t>
            </a:r>
            <a:r>
              <a:rPr lang="en-US" b="1" dirty="0">
                <a:solidFill>
                  <a:schemeClr val="accent2"/>
                </a:solidFill>
              </a:rPr>
              <a:t>decentralized software platform running on blockchain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is one of the most popular blockchain applications nowadays.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effectLst/>
              </a:rPr>
              <a:t> 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99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6. </a:t>
            </a:r>
            <a:r>
              <a:rPr lang="en-US" dirty="0"/>
              <a:t>Citation Auto </a:t>
            </a:r>
            <a:r>
              <a:rPr lang="en-US" dirty="0" smtClean="0"/>
              <a:t>Reward as ICO</a:t>
            </a:r>
            <a:br>
              <a:rPr lang="en-US" dirty="0" smtClean="0"/>
            </a:br>
            <a:r>
              <a:rPr lang="en-US" sz="3600" dirty="0" smtClean="0"/>
              <a:t>- Control Panel</a:t>
            </a:r>
            <a:endParaRPr lang="en-US" dirty="0"/>
          </a:p>
        </p:txBody>
      </p:sp>
      <p:pic>
        <p:nvPicPr>
          <p:cNvPr id="19457" name="Picture 1" descr="age28image401920248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02303"/>
            <a:ext cx="5783580" cy="450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age29image399249580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669" y="1690688"/>
            <a:ext cx="3098702" cy="184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 descr="age29image40080044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669" y="3928987"/>
            <a:ext cx="3558905" cy="1856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25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6. </a:t>
            </a:r>
            <a:r>
              <a:rPr lang="en-US" dirty="0"/>
              <a:t>Citation Auto </a:t>
            </a:r>
            <a:r>
              <a:rPr lang="en-US" dirty="0" smtClean="0"/>
              <a:t>Reward as ICO</a:t>
            </a:r>
            <a:br>
              <a:rPr lang="en-US" dirty="0" smtClean="0"/>
            </a:br>
            <a:r>
              <a:rPr lang="en-US" sz="3600" dirty="0" smtClean="0"/>
              <a:t>- ICO Parameters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i="1" dirty="0" smtClean="0">
                <a:solidFill>
                  <a:schemeClr val="accent2"/>
                </a:solidFill>
              </a:rPr>
              <a:t>Citation Cap</a:t>
            </a: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i="1" dirty="0" smtClean="0">
                <a:solidFill>
                  <a:schemeClr val="accent2"/>
                </a:solidFill>
              </a:rPr>
              <a:t>Reward Amount</a:t>
            </a: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i="1" dirty="0" smtClean="0">
                <a:solidFill>
                  <a:schemeClr val="accent2"/>
                </a:solidFill>
              </a:rPr>
              <a:t>Reward Switch</a:t>
            </a: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buAutoNum type="arabicPeriod"/>
            </a:pPr>
            <a:endParaRPr lang="en-US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u="sng" dirty="0">
                <a:solidFill>
                  <a:schemeClr val="accent2"/>
                </a:solidFill>
              </a:rPr>
              <a:t>Citation </a:t>
            </a:r>
            <a:r>
              <a:rPr lang="en-US" u="sng" dirty="0" smtClean="0">
                <a:solidFill>
                  <a:schemeClr val="accent2"/>
                </a:solidFill>
              </a:rPr>
              <a:t>Cap: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the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number of citations an article should gain before getting offered NCT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tokens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u="sng" dirty="0">
                <a:solidFill>
                  <a:schemeClr val="accent2"/>
                </a:solidFill>
              </a:rPr>
              <a:t>Reward </a:t>
            </a:r>
            <a:r>
              <a:rPr lang="en-US" u="sng" dirty="0" smtClean="0">
                <a:solidFill>
                  <a:schemeClr val="accent2"/>
                </a:solidFill>
              </a:rPr>
              <a:t>Amount: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the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amount of NCT tokens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rewarded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u="sng" dirty="0" smtClean="0">
                <a:solidFill>
                  <a:schemeClr val="accent2"/>
                </a:solidFill>
              </a:rPr>
              <a:t>Reward Switch: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the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ICO is only effective when the switch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is on</a:t>
            </a:r>
          </a:p>
        </p:txBody>
      </p:sp>
    </p:spTree>
    <p:extLst>
      <p:ext uri="{BB962C8B-B14F-4D97-AF65-F5344CB8AC3E}">
        <p14:creationId xmlns:p14="http://schemas.microsoft.com/office/powerpoint/2010/main" val="96684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6. </a:t>
            </a:r>
            <a:r>
              <a:rPr lang="en-US" dirty="0"/>
              <a:t>Citation Auto </a:t>
            </a:r>
            <a:r>
              <a:rPr lang="en-US" dirty="0" smtClean="0"/>
              <a:t>Reward as ICO</a:t>
            </a:r>
            <a:br>
              <a:rPr lang="en-US" dirty="0" smtClean="0"/>
            </a:br>
            <a:r>
              <a:rPr lang="en-US" sz="3600" dirty="0" smtClean="0"/>
              <a:t>- Authenticity Control</a:t>
            </a:r>
            <a:endParaRPr lang="en-US" dirty="0"/>
          </a:p>
        </p:txBody>
      </p:sp>
      <p:pic>
        <p:nvPicPr>
          <p:cNvPr id="21505" name="Picture 1" descr="age30image400896227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00" y="2045405"/>
            <a:ext cx="4778140" cy="322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age31image40028312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175" y="2022899"/>
            <a:ext cx="5186363" cy="327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5131495" y="3383587"/>
            <a:ext cx="1245476" cy="551794"/>
          </a:xfrm>
          <a:prstGeom prst="rightArrow">
            <a:avLst>
              <a:gd name="adj1" fmla="val 50000"/>
              <a:gd name="adj2" fmla="val 92857"/>
            </a:avLst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12869" y="5745582"/>
            <a:ext cx="2966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Non-manager account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65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6. </a:t>
            </a:r>
            <a:r>
              <a:rPr lang="en-US" dirty="0"/>
              <a:t>Citation Auto </a:t>
            </a:r>
            <a:r>
              <a:rPr lang="en-US" dirty="0" smtClean="0"/>
              <a:t>Reward as ICO</a:t>
            </a:r>
            <a:br>
              <a:rPr lang="en-US" dirty="0" smtClean="0"/>
            </a:br>
            <a:r>
              <a:rPr lang="en-US" sz="3600" dirty="0" smtClean="0"/>
              <a:t>- Authenticity Control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35068" y="5776281"/>
            <a:ext cx="5721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  <a:r>
              <a:rPr lang="en-US" sz="2400" dirty="0" smtClean="0">
                <a:solidFill>
                  <a:srgbClr val="00B050"/>
                </a:solidFill>
              </a:rPr>
              <a:t>anager account </a:t>
            </a:r>
            <a:r>
              <a:rPr lang="en-US" sz="2400" smtClean="0">
                <a:solidFill>
                  <a:srgbClr val="00B050"/>
                </a:solidFill>
              </a:rPr>
              <a:t>turning Citation Auto Reward (ICO) off</a:t>
            </a:r>
            <a:endParaRPr lang="en-US" sz="2400" dirty="0">
              <a:solidFill>
                <a:srgbClr val="00B050"/>
              </a:solidFill>
            </a:endParaRPr>
          </a:p>
        </p:txBody>
      </p:sp>
      <p:pic>
        <p:nvPicPr>
          <p:cNvPr id="23553" name="Picture 1" descr="age32image40188115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152" y="1672876"/>
            <a:ext cx="5201692" cy="405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65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7</a:t>
            </a:r>
            <a:r>
              <a:rPr lang="en-US" dirty="0" smtClean="0"/>
              <a:t>. </a:t>
            </a:r>
            <a:r>
              <a:rPr lang="en-US" dirty="0"/>
              <a:t>Citation Relationship </a:t>
            </a:r>
            <a:r>
              <a:rPr lang="en-US" dirty="0" smtClean="0"/>
              <a:t>Visualization</a:t>
            </a:r>
            <a:endParaRPr lang="en-US" dirty="0"/>
          </a:p>
        </p:txBody>
      </p:sp>
      <p:pic>
        <p:nvPicPr>
          <p:cNvPr id="24577" name="Picture 1" descr="age33image40055960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524" y="1868997"/>
            <a:ext cx="4457700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9" name="Picture 3" descr="age36image400582419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31" y="1690688"/>
            <a:ext cx="4309176" cy="449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66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7</a:t>
            </a:r>
            <a:r>
              <a:rPr lang="en-US" dirty="0" smtClean="0"/>
              <a:t>. </a:t>
            </a:r>
            <a:r>
              <a:rPr lang="en-US" dirty="0"/>
              <a:t>Citation Relationship </a:t>
            </a:r>
            <a:r>
              <a:rPr lang="en-US" dirty="0" smtClean="0"/>
              <a:t>Visualization</a:t>
            </a:r>
            <a:br>
              <a:rPr lang="en-US" dirty="0" smtClean="0"/>
            </a:br>
            <a:r>
              <a:rPr lang="en-US" sz="3200" dirty="0" smtClean="0"/>
              <a:t>- Data processing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90688"/>
            <a:ext cx="5175465" cy="49150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90686" y="1620141"/>
            <a:ext cx="51181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</a:rPr>
              <a:t>A brief view at the initial graph construction algorithm for data preprocessing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90686" y="3037273"/>
            <a:ext cx="5118139" cy="3761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Before visualizing, we apply graph algorithms to model the relationship. Such model helps us </a:t>
            </a:r>
            <a:r>
              <a:rPr lang="en-US" sz="2000" b="1" dirty="0">
                <a:solidFill>
                  <a:schemeClr val="accent2"/>
                </a:solidFill>
              </a:rPr>
              <a:t>better generate and remove linkage between particular </a:t>
            </a:r>
            <a:r>
              <a:rPr lang="en-US" sz="2000" b="1" dirty="0" smtClean="0">
                <a:solidFill>
                  <a:schemeClr val="accent2"/>
                </a:solidFill>
              </a:rPr>
              <a:t>articles (nodes)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endParaRPr lang="en-US" sz="2000" dirty="0" smtClean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For example,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once an article is deselected from the list, several other articles related to it should be removed too if those articles become isolated in the 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graph, and vice versa.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14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350876" cy="2456903"/>
          </a:xfrm>
        </p:spPr>
        <p:txBody>
          <a:bodyPr>
            <a:normAutofit/>
          </a:bodyPr>
          <a:lstStyle/>
          <a:p>
            <a:r>
              <a:rPr lang="en-US" dirty="0"/>
              <a:t>7</a:t>
            </a:r>
            <a:r>
              <a:rPr lang="en-US" dirty="0" smtClean="0"/>
              <a:t>. </a:t>
            </a:r>
            <a:r>
              <a:rPr lang="en-US" dirty="0"/>
              <a:t>Citation Relationship </a:t>
            </a:r>
            <a:r>
              <a:rPr lang="en-US" dirty="0" smtClean="0"/>
              <a:t>Visualization</a:t>
            </a:r>
            <a:br>
              <a:rPr lang="en-US" dirty="0" smtClean="0"/>
            </a:br>
            <a:r>
              <a:rPr lang="en-US" sz="3200" dirty="0" smtClean="0"/>
              <a:t>- Streamline view of an article</a:t>
            </a:r>
            <a:endParaRPr lang="en-US" dirty="0"/>
          </a:p>
        </p:txBody>
      </p:sp>
      <p:pic>
        <p:nvPicPr>
          <p:cNvPr id="25601" name="Picture 1" descr="age38image40021058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076" y="365125"/>
            <a:ext cx="4335518" cy="609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24759" y="3137769"/>
            <a:ext cx="5218387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3200" dirty="0" smtClean="0">
                <a:solidFill>
                  <a:schemeClr val="accent2"/>
                </a:solidFill>
              </a:rPr>
              <a:t>This article cites / references three other articles</a:t>
            </a:r>
          </a:p>
          <a:p>
            <a:pPr marL="285750" indent="-285750">
              <a:spcBef>
                <a:spcPts val="2400"/>
              </a:spcBef>
              <a:buFontTx/>
              <a:buChar char="-"/>
            </a:pPr>
            <a:r>
              <a:rPr lang="en-US" sz="3200" dirty="0" smtClean="0">
                <a:solidFill>
                  <a:schemeClr val="accent2"/>
                </a:solidFill>
              </a:rPr>
              <a:t>There’s one more article derives from the article</a:t>
            </a:r>
          </a:p>
        </p:txBody>
      </p:sp>
    </p:spTree>
    <p:extLst>
      <p:ext uri="{BB962C8B-B14F-4D97-AF65-F5344CB8AC3E}">
        <p14:creationId xmlns:p14="http://schemas.microsoft.com/office/powerpoint/2010/main" val="179082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Frontend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0"/>
            <a:r>
              <a:rPr lang="en-US" b="1" dirty="0">
                <a:solidFill>
                  <a:schemeClr val="accent2"/>
                </a:solidFill>
              </a:rPr>
              <a:t>Next.js Server-side Rendering </a:t>
            </a:r>
            <a:r>
              <a:rPr lang="en-US" b="1" dirty="0" smtClean="0">
                <a:solidFill>
                  <a:schemeClr val="accent2"/>
                </a:solidFill>
              </a:rPr>
              <a:t>and Routing of React</a:t>
            </a:r>
          </a:p>
          <a:p>
            <a:pPr lvl="1"/>
            <a:r>
              <a:rPr lang="en-US" sz="2000" dirty="0" smtClean="0"/>
              <a:t>Reduce the number of client requests to our server</a:t>
            </a:r>
          </a:p>
          <a:p>
            <a:pPr lvl="1"/>
            <a:r>
              <a:rPr lang="en-US" sz="2000" dirty="0"/>
              <a:t>L</a:t>
            </a:r>
            <a:r>
              <a:rPr lang="en-US" sz="2000" dirty="0" smtClean="0"/>
              <a:t>ess loading on the server and better performance on clients</a:t>
            </a:r>
            <a:endParaRPr lang="en-US" sz="2000" dirty="0"/>
          </a:p>
          <a:p>
            <a:pPr lvl="0"/>
            <a:r>
              <a:rPr lang="en-US" b="1" dirty="0">
                <a:solidFill>
                  <a:schemeClr val="accent2"/>
                </a:solidFill>
              </a:rPr>
              <a:t>State sharing in React Component </a:t>
            </a:r>
            <a:r>
              <a:rPr lang="en-US" b="1" dirty="0" smtClean="0">
                <a:solidFill>
                  <a:schemeClr val="accent2"/>
                </a:solidFill>
              </a:rPr>
              <a:t>- State synchronization</a:t>
            </a:r>
          </a:p>
          <a:p>
            <a:pPr lvl="1"/>
            <a:r>
              <a:rPr lang="en-US" sz="2000" dirty="0" smtClean="0"/>
              <a:t>Redux &amp; React Context</a:t>
            </a:r>
            <a:endParaRPr lang="en-US" sz="2000" dirty="0"/>
          </a:p>
          <a:p>
            <a:pPr lvl="0"/>
            <a:r>
              <a:rPr lang="en-US" b="1" dirty="0">
                <a:solidFill>
                  <a:schemeClr val="accent2"/>
                </a:solidFill>
              </a:rPr>
              <a:t>IndexedDB </a:t>
            </a:r>
            <a:r>
              <a:rPr lang="en-US" b="1" dirty="0" smtClean="0">
                <a:solidFill>
                  <a:schemeClr val="accent2"/>
                </a:solidFill>
              </a:rPr>
              <a:t>Cache - browser-side caching technology</a:t>
            </a:r>
            <a:endParaRPr lang="en-US" b="1" dirty="0">
              <a:solidFill>
                <a:schemeClr val="accent2"/>
              </a:solidFill>
            </a:endParaRPr>
          </a:p>
          <a:p>
            <a:pPr lvl="0"/>
            <a:r>
              <a:rPr lang="en-US" b="1" dirty="0" smtClean="0">
                <a:solidFill>
                  <a:schemeClr val="accent2"/>
                </a:solidFill>
              </a:rPr>
              <a:t>Data </a:t>
            </a:r>
            <a:r>
              <a:rPr lang="en-US" b="1" dirty="0">
                <a:solidFill>
                  <a:schemeClr val="accent2"/>
                </a:solidFill>
              </a:rPr>
              <a:t>Visualization</a:t>
            </a:r>
            <a:endParaRPr lang="en-US" sz="2400" b="1" dirty="0">
              <a:solidFill>
                <a:schemeClr val="accent2"/>
              </a:solidFill>
            </a:endParaRPr>
          </a:p>
          <a:p>
            <a:pPr lvl="1"/>
            <a:r>
              <a:rPr lang="en-US" dirty="0" smtClean="0"/>
              <a:t>React-vis library</a:t>
            </a:r>
          </a:p>
          <a:p>
            <a:pPr lvl="1"/>
            <a:r>
              <a:rPr lang="en-US" dirty="0" smtClean="0"/>
              <a:t>Data preprocessing, data real-time updating, and graph algorithm</a:t>
            </a:r>
          </a:p>
          <a:p>
            <a:pPr lvl="1"/>
            <a:r>
              <a:rPr lang="en-US" dirty="0" smtClean="0"/>
              <a:t>Cache </a:t>
            </a:r>
            <a:r>
              <a:rPr lang="en-US" dirty="0"/>
              <a:t>and lazy </a:t>
            </a:r>
            <a:r>
              <a:rPr lang="en-US" dirty="0" smtClean="0"/>
              <a:t>loading</a:t>
            </a:r>
          </a:p>
          <a:p>
            <a:r>
              <a:rPr lang="en-US" b="1" dirty="0" smtClean="0">
                <a:solidFill>
                  <a:schemeClr val="accent2"/>
                </a:solidFill>
              </a:rPr>
              <a:t>Client-side searching (support keywords/key phases and logical search)</a:t>
            </a:r>
          </a:p>
          <a:p>
            <a:r>
              <a:rPr lang="en-US" b="1" dirty="0" smtClean="0">
                <a:solidFill>
                  <a:schemeClr val="accent2"/>
                </a:solidFill>
              </a:rPr>
              <a:t>Markdown language support</a:t>
            </a:r>
          </a:p>
          <a:p>
            <a:pPr lvl="1"/>
            <a:r>
              <a:rPr lang="en-US" dirty="0" smtClean="0"/>
              <a:t>regex and parsing between HTML and plaintext)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7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365" y="0"/>
            <a:ext cx="5169812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Frontend Development</a:t>
            </a:r>
            <a:br>
              <a:rPr lang="en-US" dirty="0" smtClean="0"/>
            </a:br>
            <a:r>
              <a:rPr lang="en-US" sz="3200" dirty="0" smtClean="0"/>
              <a:t>- Search engine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8200" y="2055813"/>
            <a:ext cx="58831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 smtClean="0">
                <a:solidFill>
                  <a:schemeClr val="accent2"/>
                </a:solidFill>
              </a:rPr>
              <a:t>Keyword support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 smtClean="0">
                <a:solidFill>
                  <a:schemeClr val="accent2"/>
                </a:solidFill>
              </a:rPr>
              <a:t>Key phases support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 smtClean="0">
                <a:solidFill>
                  <a:schemeClr val="accent2"/>
                </a:solidFill>
              </a:rPr>
              <a:t>Logical keyword/key phases composition support (OR by default)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 smtClean="0">
                <a:solidFill>
                  <a:schemeClr val="accent2"/>
                </a:solidFill>
              </a:rPr>
              <a:t>Timestamp search support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 smtClean="0">
                <a:solidFill>
                  <a:schemeClr val="accent2"/>
                </a:solidFill>
              </a:rPr>
              <a:t>Address search support</a:t>
            </a:r>
          </a:p>
        </p:txBody>
      </p:sp>
    </p:spTree>
    <p:extLst>
      <p:ext uri="{BB962C8B-B14F-4D97-AF65-F5344CB8AC3E}">
        <p14:creationId xmlns:p14="http://schemas.microsoft.com/office/powerpoint/2010/main" val="81980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Internals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1600"/>
              </a:spcBef>
            </a:pPr>
            <a:r>
              <a:rPr lang="en-US" sz="3200" i="1" dirty="0">
                <a:solidFill>
                  <a:schemeClr val="accent2"/>
                </a:solidFill>
              </a:rPr>
              <a:t>Contract </a:t>
            </a:r>
            <a:r>
              <a:rPr lang="en-US" sz="3200" i="1" dirty="0" smtClean="0">
                <a:solidFill>
                  <a:schemeClr val="accent2"/>
                </a:solidFill>
              </a:rPr>
              <a:t>Design Interaction</a:t>
            </a:r>
          </a:p>
          <a:p>
            <a:pPr lvl="0">
              <a:lnSpc>
                <a:spcPct val="120000"/>
              </a:lnSpc>
              <a:spcBef>
                <a:spcPts val="1600"/>
              </a:spcBef>
            </a:pPr>
            <a:r>
              <a:rPr lang="en-US" sz="3200" i="1" dirty="0" smtClean="0">
                <a:solidFill>
                  <a:schemeClr val="accent2"/>
                </a:solidFill>
              </a:rPr>
              <a:t>Contract Compilation and Deployment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Compile: Solc library with custom configuration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Deploy: Web3 with Truffle HDWallet Provider</a:t>
            </a:r>
          </a:p>
          <a:p>
            <a:pPr lvl="0">
              <a:lnSpc>
                <a:spcPct val="120000"/>
              </a:lnSpc>
              <a:spcBef>
                <a:spcPts val="1600"/>
              </a:spcBef>
            </a:pPr>
            <a:r>
              <a:rPr lang="en-US" sz="3200" i="1" dirty="0" smtClean="0">
                <a:solidFill>
                  <a:schemeClr val="accent2"/>
                </a:solidFill>
              </a:rPr>
              <a:t>Exploring the source code</a:t>
            </a:r>
          </a:p>
        </p:txBody>
      </p:sp>
    </p:spTree>
    <p:extLst>
      <p:ext uri="{BB962C8B-B14F-4D97-AF65-F5344CB8AC3E}">
        <p14:creationId xmlns:p14="http://schemas.microsoft.com/office/powerpoint/2010/main" val="186886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On the journalism side, in current world, information fed to the users is getting </a:t>
            </a:r>
            <a:r>
              <a:rPr lang="en-US" b="1" dirty="0">
                <a:solidFill>
                  <a:schemeClr val="accent2"/>
                </a:solidFill>
              </a:rPr>
              <a:t>more and more biased due to an advertisement-driven </a:t>
            </a:r>
            <a:r>
              <a:rPr lang="en-US" b="1" dirty="0" smtClean="0">
                <a:solidFill>
                  <a:schemeClr val="accent2"/>
                </a:solidFill>
              </a:rPr>
              <a:t>nature </a:t>
            </a:r>
            <a:r>
              <a:rPr lang="en-US" b="1" dirty="0">
                <a:solidFill>
                  <a:schemeClr val="accent2"/>
                </a:solidFill>
              </a:rPr>
              <a:t>of social media and news platforms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16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Both news on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new and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traditional media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platforms are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centralized and </a:t>
            </a:r>
            <a:r>
              <a:rPr lang="en-US" b="1" dirty="0">
                <a:solidFill>
                  <a:schemeClr val="accent2"/>
                </a:solidFill>
              </a:rPr>
              <a:t>fully controlled by one or more authorities subject to censorship and selective bias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From agenda setting to priming,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authorities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do not give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chances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for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the public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to voice for themselves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1600"/>
              </a:spcBef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I believe in </a:t>
            </a:r>
            <a:r>
              <a:rPr lang="en-US" b="1" dirty="0" smtClean="0">
                <a:solidFill>
                  <a:schemeClr val="accent2"/>
                </a:solidFill>
              </a:rPr>
              <a:t>citizen journalism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and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 </a:t>
            </a:r>
            <a:r>
              <a:rPr lang="en-US" b="1" dirty="0">
                <a:solidFill>
                  <a:schemeClr val="accent2"/>
                </a:solidFill>
              </a:rPr>
              <a:t>wisdom of </a:t>
            </a:r>
            <a:r>
              <a:rPr lang="en-US" b="1" dirty="0" smtClean="0">
                <a:solidFill>
                  <a:schemeClr val="accent2"/>
                </a:solidFill>
              </a:rPr>
              <a:t>crowds</a:t>
            </a:r>
            <a:endParaRPr lang="en-US" b="1" dirty="0" smtClean="0">
              <a:solidFill>
                <a:schemeClr val="accent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2972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Internals</a:t>
            </a:r>
            <a:br>
              <a:rPr lang="en-US" dirty="0" smtClean="0"/>
            </a:br>
            <a:r>
              <a:rPr lang="en-US" sz="3200" dirty="0" smtClean="0"/>
              <a:t>- Contract Design &amp; Interaction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5" t="48506" r="-389" b="3448"/>
          <a:stretch/>
        </p:blipFill>
        <p:spPr>
          <a:xfrm>
            <a:off x="430923" y="1690688"/>
            <a:ext cx="8965326" cy="507792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9" t="6414" r="6667" b="9105"/>
          <a:stretch/>
        </p:blipFill>
        <p:spPr>
          <a:xfrm>
            <a:off x="8471609" y="0"/>
            <a:ext cx="3670206" cy="253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4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629478"/>
            <a:ext cx="12192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i="1" dirty="0" smtClean="0">
                <a:solidFill>
                  <a:schemeClr val="accent2"/>
                </a:solidFill>
              </a:rPr>
              <a:t>Exploring the source code</a:t>
            </a:r>
            <a:endParaRPr lang="en-US" sz="6600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21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629478"/>
            <a:ext cx="12192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i="1" dirty="0">
                <a:solidFill>
                  <a:schemeClr val="accent2"/>
                </a:solidFill>
              </a:rPr>
              <a:t>Live </a:t>
            </a:r>
            <a:r>
              <a:rPr lang="en-US" sz="6600" i="1" dirty="0" smtClean="0">
                <a:solidFill>
                  <a:schemeClr val="accent2"/>
                </a:solidFill>
              </a:rPr>
              <a:t>demo</a:t>
            </a:r>
            <a:endParaRPr lang="en-US" sz="6600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10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Reflection and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i="1" u="sng" dirty="0" smtClean="0">
                <a:solidFill>
                  <a:schemeClr val="accent2"/>
                </a:solidFill>
              </a:rPr>
              <a:t>Advantages</a:t>
            </a:r>
          </a:p>
          <a:p>
            <a:pPr>
              <a:buFont typeface="Arial" charset="0"/>
              <a:buChar char="•"/>
            </a:pPr>
            <a:r>
              <a:rPr lang="en-US" i="1" dirty="0" smtClean="0">
                <a:solidFill>
                  <a:schemeClr val="bg2">
                    <a:lumMod val="50000"/>
                  </a:schemeClr>
                </a:solidFill>
              </a:rPr>
              <a:t>“dApp”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- Take advantages of the P2P nature of Ethereum and Swarm</a:t>
            </a:r>
          </a:p>
          <a:p>
            <a:pPr lvl="1">
              <a:buFont typeface="Arial" charset="0"/>
              <a:buChar char="•"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Fully </a:t>
            </a:r>
            <a:r>
              <a:rPr lang="en-US" b="1" dirty="0" smtClean="0">
                <a:solidFill>
                  <a:schemeClr val="accent2"/>
                </a:solidFill>
              </a:rPr>
              <a:t>decentralized</a:t>
            </a:r>
          </a:p>
          <a:p>
            <a:pPr>
              <a:buFont typeface="Arial" charset="0"/>
              <a:buChar char="•"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Fully </a:t>
            </a:r>
            <a:r>
              <a:rPr lang="en-US" b="1" dirty="0" smtClean="0">
                <a:solidFill>
                  <a:schemeClr val="accent2"/>
                </a:solidFill>
              </a:rPr>
              <a:t>traceable and transparent</a:t>
            </a:r>
          </a:p>
          <a:p>
            <a:pPr>
              <a:buFont typeface="Arial" charset="0"/>
              <a:buChar char="•"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Content </a:t>
            </a:r>
            <a:r>
              <a:rPr lang="en-US" b="1" dirty="0" smtClean="0">
                <a:solidFill>
                  <a:schemeClr val="accent2"/>
                </a:solidFill>
              </a:rPr>
              <a:t>permanently stored and available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on Ethereum and Swarm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i="1" u="sng" dirty="0" smtClean="0">
                <a:solidFill>
                  <a:schemeClr val="accent2"/>
                </a:solidFill>
              </a:rPr>
              <a:t>Limitations</a:t>
            </a:r>
          </a:p>
          <a:p>
            <a:pPr>
              <a:buFont typeface="Arial" charset="0"/>
              <a:buChar char="•"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Have to use Ethereum wallet (e.g. MetaMask) to send transactions</a:t>
            </a:r>
          </a:p>
          <a:p>
            <a:pPr lvl="1">
              <a:buFont typeface="Arial" charset="0"/>
              <a:buChar char="•"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Low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adoption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rate, large education cost for traditional users</a:t>
            </a:r>
          </a:p>
          <a:p>
            <a:pPr lvl="1">
              <a:buFont typeface="Arial" charset="0"/>
              <a:buChar char="•"/>
            </a:pPr>
            <a:endParaRPr lang="en-US" i="1" u="sng" dirty="0" smtClean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i="1" u="sng" dirty="0" smtClean="0">
                <a:solidFill>
                  <a:schemeClr val="accent2"/>
                </a:solidFill>
              </a:rPr>
              <a:t>Future work</a:t>
            </a:r>
          </a:p>
          <a:p>
            <a:pPr>
              <a:buFont typeface="Arial" charset="0"/>
              <a:buChar char="•"/>
            </a:pPr>
            <a:r>
              <a:rPr lang="en-US" b="1" dirty="0" smtClean="0">
                <a:solidFill>
                  <a:schemeClr val="accent2"/>
                </a:solidFill>
              </a:rPr>
              <a:t>Serverless deployment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of the server-side rendering logic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for higher reliability and availability of the app</a:t>
            </a:r>
          </a:p>
          <a:p>
            <a:pPr>
              <a:buFont typeface="Arial" charset="0"/>
              <a:buChar char="•"/>
            </a:pPr>
            <a:r>
              <a:rPr lang="en-US" b="1" dirty="0" smtClean="0">
                <a:solidFill>
                  <a:schemeClr val="accent2"/>
                </a:solidFill>
              </a:rPr>
              <a:t>Server-side cache (Redis)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to increase the content loading speed</a:t>
            </a:r>
          </a:p>
        </p:txBody>
      </p:sp>
    </p:spTree>
    <p:extLst>
      <p:ext uri="{BB962C8B-B14F-4D97-AF65-F5344CB8AC3E}">
        <p14:creationId xmlns:p14="http://schemas.microsoft.com/office/powerpoint/2010/main" val="115233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188038"/>
            <a:ext cx="12192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i="1" dirty="0" smtClean="0">
                <a:solidFill>
                  <a:schemeClr val="accent2"/>
                </a:solidFill>
              </a:rPr>
              <a:t>Thank you</a:t>
            </a:r>
          </a:p>
          <a:p>
            <a:pPr algn="ctr"/>
            <a:r>
              <a:rPr lang="en-US" sz="6600" i="1" dirty="0" smtClean="0">
                <a:solidFill>
                  <a:schemeClr val="accent2"/>
                </a:solidFill>
              </a:rPr>
              <a:t>Q &amp; A</a:t>
            </a:r>
            <a:endParaRPr lang="en-US" sz="6600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27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pplies </a:t>
            </a:r>
            <a:r>
              <a:rPr lang="en-US" b="1" dirty="0" smtClean="0">
                <a:solidFill>
                  <a:schemeClr val="accent2"/>
                </a:solidFill>
              </a:rPr>
              <a:t>smart </a:t>
            </a:r>
            <a:r>
              <a:rPr lang="en-US" b="1" dirty="0">
                <a:solidFill>
                  <a:schemeClr val="accent2"/>
                </a:solidFill>
              </a:rPr>
              <a:t>contracts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in Ethereum to fulfill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innovative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features that traditional journalism does not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have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reak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through in journalism industry by </a:t>
            </a:r>
            <a:r>
              <a:rPr lang="en-US" b="1" dirty="0">
                <a:solidFill>
                  <a:schemeClr val="accent2"/>
                </a:solidFill>
              </a:rPr>
              <a:t>empowering the general public </a:t>
            </a:r>
            <a:r>
              <a:rPr lang="en-US" b="1" dirty="0" smtClean="0">
                <a:solidFill>
                  <a:schemeClr val="accent2"/>
                </a:solidFill>
              </a:rPr>
              <a:t>with </a:t>
            </a:r>
            <a:r>
              <a:rPr lang="en-US" b="1" dirty="0">
                <a:solidFill>
                  <a:schemeClr val="accent2"/>
                </a:solidFill>
              </a:rPr>
              <a:t>a news co-authoring </a:t>
            </a:r>
            <a:r>
              <a:rPr lang="en-US" b="1" dirty="0" smtClean="0">
                <a:solidFill>
                  <a:schemeClr val="accent2"/>
                </a:solidFill>
              </a:rPr>
              <a:t>platform</a:t>
            </a:r>
            <a:endParaRPr lang="en-US" b="1" dirty="0" smtClean="0">
              <a:solidFill>
                <a:schemeClr val="accent2"/>
              </a:solidFill>
              <a:effectLst/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break down the centralized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authorities, and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build up a </a:t>
            </a:r>
            <a:r>
              <a:rPr lang="en-US" b="1" dirty="0">
                <a:solidFill>
                  <a:schemeClr val="accent2"/>
                </a:solidFill>
              </a:rPr>
              <a:t>decentralized </a:t>
            </a:r>
            <a:r>
              <a:rPr lang="en-US" b="1" dirty="0" smtClean="0">
                <a:solidFill>
                  <a:schemeClr val="accent2"/>
                </a:solidFill>
              </a:rPr>
              <a:t>platform</a:t>
            </a:r>
            <a:endParaRPr lang="en-US" b="1" dirty="0">
              <a:solidFill>
                <a:schemeClr val="accent2"/>
              </a:solidFill>
            </a:endParaRPr>
          </a:p>
          <a:p>
            <a:pPr>
              <a:lnSpc>
                <a:spcPct val="120000"/>
              </a:lnSpc>
            </a:pPr>
            <a:r>
              <a:rPr lang="en-US" b="1" dirty="0" smtClean="0">
                <a:solidFill>
                  <a:schemeClr val="accent2"/>
                </a:solidFill>
              </a:rPr>
              <a:t>Untamperrable,  transparent, traceable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2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 Stack Overview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591698" y="1667432"/>
            <a:ext cx="7008604" cy="486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8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Platform </a:t>
            </a:r>
            <a:r>
              <a:rPr lang="en-US" b="1" dirty="0" smtClean="0"/>
              <a:t>Core Features </a:t>
            </a:r>
            <a:r>
              <a:rPr lang="en-US" b="1" dirty="0"/>
              <a:t>and Implementations</a:t>
            </a:r>
            <a:r>
              <a:rPr lang="en-US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Article </a:t>
            </a:r>
            <a:r>
              <a:rPr lang="en-US" dirty="0"/>
              <a:t>Creation and Persistence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Article Modification and History Tracking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Article Citation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Article Rewarding by Ether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NewsChain Token </a:t>
            </a:r>
            <a:r>
              <a:rPr lang="en-US" dirty="0" smtClean="0"/>
              <a:t>and </a:t>
            </a:r>
            <a:r>
              <a:rPr lang="en-US" dirty="0"/>
              <a:t>Article Rewarding by ERC20 Tokens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Citation Auto Reward </a:t>
            </a:r>
            <a:r>
              <a:rPr lang="en-US" dirty="0" smtClean="0"/>
              <a:t>as NCT </a:t>
            </a:r>
            <a:r>
              <a:rPr lang="en-US" dirty="0"/>
              <a:t>Token Initial Coin Offering (ICO)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Citation Relationship Visualization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77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Article Creation and Persistence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b="1" dirty="0" smtClean="0">
                <a:solidFill>
                  <a:schemeClr val="accent2"/>
                </a:solidFill>
              </a:rPr>
              <a:t>Article </a:t>
            </a:r>
            <a:r>
              <a:rPr lang="en-US" b="1" dirty="0">
                <a:solidFill>
                  <a:schemeClr val="accent2"/>
                </a:solidFill>
              </a:rPr>
              <a:t>publishing is a transaction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done by the interaction with a smart contract named </a:t>
            </a:r>
            <a:r>
              <a:rPr lang="en-US" b="1" i="1" dirty="0">
                <a:solidFill>
                  <a:schemeClr val="accent2"/>
                </a:solidFill>
              </a:rPr>
              <a:t>Article Factory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which in turn instantiates an </a:t>
            </a:r>
            <a:r>
              <a:rPr lang="en-US" b="1" i="1" dirty="0">
                <a:solidFill>
                  <a:schemeClr val="accent2"/>
                </a:solidFill>
              </a:rPr>
              <a:t>Article</a:t>
            </a:r>
            <a:r>
              <a:rPr lang="en-US" b="1" dirty="0">
                <a:solidFill>
                  <a:schemeClr val="accent2"/>
                </a:solidFill>
              </a:rPr>
              <a:t> contract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and creates one in the Ethereum network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>
              <a:lnSpc>
                <a:spcPct val="120000"/>
              </a:lnSpc>
              <a:spcBef>
                <a:spcPts val="1600"/>
              </a:spcBef>
              <a:buFont typeface="Arial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ll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metadata about the article itself is stored in storage variables in the </a:t>
            </a:r>
            <a:r>
              <a:rPr lang="en-US" b="1" i="1" dirty="0">
                <a:solidFill>
                  <a:schemeClr val="accent2"/>
                </a:solidFill>
              </a:rPr>
              <a:t>Article </a:t>
            </a:r>
            <a:r>
              <a:rPr lang="en-US" b="1" dirty="0">
                <a:solidFill>
                  <a:schemeClr val="accent2"/>
                </a:solidFill>
              </a:rPr>
              <a:t>contract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while the </a:t>
            </a:r>
            <a:r>
              <a:rPr lang="en-US" b="1" dirty="0" smtClean="0">
                <a:solidFill>
                  <a:schemeClr val="accent2"/>
                </a:solidFill>
              </a:rPr>
              <a:t>article content is </a:t>
            </a:r>
            <a:r>
              <a:rPr lang="en-US" b="1" dirty="0">
                <a:solidFill>
                  <a:schemeClr val="accent2"/>
                </a:solidFill>
              </a:rPr>
              <a:t>stored in Swarm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instead.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9984" y="4631084"/>
            <a:ext cx="1580550" cy="19865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8389" y="4616318"/>
            <a:ext cx="2006520" cy="200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Article Creation and </a:t>
            </a:r>
            <a:r>
              <a:rPr lang="en-US" dirty="0" smtClean="0"/>
              <a:t>Persistence</a:t>
            </a:r>
            <a:br>
              <a:rPr lang="en-US" dirty="0" smtClean="0"/>
            </a:br>
            <a:r>
              <a:rPr lang="en-US" sz="3600" dirty="0" smtClean="0"/>
              <a:t>- Ethereum and and Swarm</a:t>
            </a:r>
            <a:endParaRPr lang="en-US" dirty="0"/>
          </a:p>
        </p:txBody>
      </p:sp>
      <p:pic>
        <p:nvPicPr>
          <p:cNvPr id="1025" name="Picture 1" descr="age8image399139030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354" y="1690688"/>
            <a:ext cx="8111292" cy="476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41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1512</TotalTime>
  <Words>1487</Words>
  <Application>Microsoft Macintosh PowerPoint</Application>
  <PresentationFormat>Widescreen</PresentationFormat>
  <Paragraphs>171</Paragraphs>
  <Slides>44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NewsChain News Co-authoring Platform Powered by Ethereum</vt:lpstr>
      <vt:lpstr>Content</vt:lpstr>
      <vt:lpstr>Background</vt:lpstr>
      <vt:lpstr>Background</vt:lpstr>
      <vt:lpstr>Objective</vt:lpstr>
      <vt:lpstr>Tech Stack Overview</vt:lpstr>
      <vt:lpstr>Platform Core Features and Implementations </vt:lpstr>
      <vt:lpstr>1. Article Creation and Persistence</vt:lpstr>
      <vt:lpstr>1. Article Creation and Persistence - Ethereum and and Swarm</vt:lpstr>
      <vt:lpstr>1. Article Creation and Persistence - Ethereum and Swarm</vt:lpstr>
      <vt:lpstr>1. Article Creation and Persistence - Ethereum and Swarm</vt:lpstr>
      <vt:lpstr>1. Article Creation and Persistence - Why and how does this way of article creation and persistence prevail the traditional way?</vt:lpstr>
      <vt:lpstr>1. Article Creation and Persistence - Interaction via MetaMask</vt:lpstr>
      <vt:lpstr>1. Article Creation and Persistence - Interaction via MetaMask</vt:lpstr>
      <vt:lpstr>2. Article Modification and History Tracking</vt:lpstr>
      <vt:lpstr>2. Article Modification and History Tracking - Authentication</vt:lpstr>
      <vt:lpstr>2. Article Modification and History Tracking - Interfaces of Modifying an Article</vt:lpstr>
      <vt:lpstr>3. Article Citation</vt:lpstr>
      <vt:lpstr>4. Article Rewarding by Ether</vt:lpstr>
      <vt:lpstr>4. Article Rewarding by Ether - Internal contract transaction sending ether to the reward recipient</vt:lpstr>
      <vt:lpstr>5. NewsChain Token &amp; Article Rewarding by ERC20 Tokens</vt:lpstr>
      <vt:lpstr>5. NewsChain Token &amp; Article Rewarding by ERC20 Tokens</vt:lpstr>
      <vt:lpstr>5. NewsChain Token &amp; Article Rewarding by ERC20 Tokens - Approval Before Rewarding</vt:lpstr>
      <vt:lpstr>5. NewsChain Token &amp; Article Rewarding by ERC20 Tokens - Approval Before Rewarding</vt:lpstr>
      <vt:lpstr>5. NewsChain Token &amp; Article Rewarding by ERC20 Tokens - Send Rewarding Token after Approval</vt:lpstr>
      <vt:lpstr>5. NewsChain Token &amp; Article Rewarding by ERC20 Tokens - Trackable in the Public (transparency)</vt:lpstr>
      <vt:lpstr>5. NewsChain Token &amp; Article Rewarding by ERC20 Tokens - Account Management and Checking Balance</vt:lpstr>
      <vt:lpstr>6. Citation Auto Reward as ICO - Intro to ICO and its Standard Procedure</vt:lpstr>
      <vt:lpstr>6. Citation Auto Reward as ICO - Invention of Citation Auto Reward as ICO</vt:lpstr>
      <vt:lpstr>6. Citation Auto Reward as ICO - Control Panel</vt:lpstr>
      <vt:lpstr>6. Citation Auto Reward as ICO - ICO Parameters</vt:lpstr>
      <vt:lpstr>6. Citation Auto Reward as ICO - Authenticity Control</vt:lpstr>
      <vt:lpstr>6. Citation Auto Reward as ICO - Authenticity Control</vt:lpstr>
      <vt:lpstr>7. Citation Relationship Visualization</vt:lpstr>
      <vt:lpstr>7. Citation Relationship Visualization - Data processing</vt:lpstr>
      <vt:lpstr>7. Citation Relationship Visualization - Streamline view of an article</vt:lpstr>
      <vt:lpstr>Frontend Development</vt:lpstr>
      <vt:lpstr>Frontend Development - Search engine</vt:lpstr>
      <vt:lpstr>System Internals</vt:lpstr>
      <vt:lpstr>System Internals - Contract Design &amp; Interaction</vt:lpstr>
      <vt:lpstr>PowerPoint Presentation</vt:lpstr>
      <vt:lpstr>PowerPoint Presentation</vt:lpstr>
      <vt:lpstr>Reflection and Discussion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NewsChain News Co-authoring Platform Powered by Ethereum</dc:title>
  <dc:creator>Eric Poon</dc:creator>
  <cp:lastModifiedBy>Eric Poon</cp:lastModifiedBy>
  <cp:revision>104</cp:revision>
  <cp:lastPrinted>2019-04-28T16:45:31Z</cp:lastPrinted>
  <dcterms:created xsi:type="dcterms:W3CDTF">2019-04-26T19:00:31Z</dcterms:created>
  <dcterms:modified xsi:type="dcterms:W3CDTF">2019-04-28T17:04:05Z</dcterms:modified>
</cp:coreProperties>
</file>